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5143500" cx="9144000"/>
  <p:notesSz cx="6858000" cy="9144000"/>
  <p:embeddedFontLst>
    <p:embeddedFont>
      <p:font typeface="Robot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font" Target="fonts/Roboto-regular.fntdata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font" Target="fonts/Roboto-italic.fntdata"/><Relationship Id="rId21" Type="http://schemas.openxmlformats.org/officeDocument/2006/relationships/slide" Target="slides/slide15.xml"/><Relationship Id="rId43" Type="http://schemas.openxmlformats.org/officeDocument/2006/relationships/font" Target="fonts/Roboto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Shape 8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Shape 8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sz="120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developer.mozilla.org/pt-BR/docs/Web/JavaScript" TargetMode="External"/><Relationship Id="rId4" Type="http://schemas.openxmlformats.org/officeDocument/2006/relationships/hyperlink" Target="https://github.com/cezaraugusto/You-Dont-Know-JS/" TargetMode="External"/><Relationship Id="rId5" Type="http://schemas.openxmlformats.org/officeDocument/2006/relationships/hyperlink" Target="https://www.youtube.com/user/rodrigobranas" TargetMode="External"/><Relationship Id="rId6" Type="http://schemas.openxmlformats.org/officeDocument/2006/relationships/hyperlink" Target="https://github.com/da2k/curso-javascript-ninja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20.png"/><Relationship Id="rId6" Type="http://schemas.openxmlformats.org/officeDocument/2006/relationships/image" Target="../media/image17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2865750" y="2917950"/>
            <a:ext cx="3412500" cy="457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Shape 10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Aula 02</a:t>
            </a:r>
            <a:endParaRPr/>
          </a:p>
        </p:txBody>
      </p:sp>
      <p:sp>
        <p:nvSpPr>
          <p:cNvPr id="101" name="Shape 101"/>
          <p:cNvSpPr txBox="1"/>
          <p:nvPr>
            <p:ph idx="1" type="subTitle"/>
          </p:nvPr>
        </p:nvSpPr>
        <p:spPr>
          <a:xfrm>
            <a:off x="2865675" y="2841750"/>
            <a:ext cx="34125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Cristiano Gonçalves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2" name="Shape 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2625" y="-136000"/>
            <a:ext cx="2052600" cy="20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Caracteristicas</a:t>
            </a:r>
            <a:endParaRPr/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Interpretada (Mas isso não quer dizer que não existe algum tipo de compilação)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Case-sensitive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Fracamente tipada e com tipagem dinâmica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Multi-paradigma (procedural, orientada a objetos e funcional)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Funções são de primeira classe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Declarando variáveis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Var, Let ou Const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Exemplos: 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525" y="2260600"/>
            <a:ext cx="4895850" cy="12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Tipos de dados	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Number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String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Boolean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Objects(Arrays e functions)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Undefined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Null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Symbol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Coerção de tipos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 ato de converter o tipo dos valores, como converter uma string para um número.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Exemplo: Transformar a string ‘42’  no número 42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/>
          <p:cNvPicPr preferRelativeResize="0"/>
          <p:nvPr/>
        </p:nvPicPr>
        <p:blipFill rotWithShape="1">
          <a:blip r:embed="rId3">
            <a:alphaModFix/>
          </a:blip>
          <a:srcRect b="0" l="850" r="-849" t="24248"/>
          <a:stretch/>
        </p:blipFill>
        <p:spPr>
          <a:xfrm>
            <a:off x="649300" y="1186950"/>
            <a:ext cx="7980900" cy="370802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Estruturas de decisão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If(</a:t>
            </a:r>
            <a:r>
              <a:rPr lang="en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true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), else e else if(</a:t>
            </a:r>
            <a:r>
              <a:rPr lang="en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true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Semelhante ao if else de outras linguagens. Uma pequena diferença é que instruções de uma única linha não precisam de chaves.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3675" y="1924750"/>
            <a:ext cx="3739500" cy="304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Operador ternário ?: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325" y="1476275"/>
            <a:ext cx="6979350" cy="255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Switch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0775" y="1326000"/>
            <a:ext cx="4382450" cy="381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Estruturas de repetição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025" y="1304600"/>
            <a:ext cx="6335950" cy="35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 on</a:t>
            </a:r>
            <a:endParaRPr/>
          </a:p>
        </p:txBody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125" y="1152475"/>
            <a:ext cx="6632700" cy="373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“A linguagem javascript é a única que as pessoas acham que não precisam aprender antes de começar a usar”</a:t>
            </a:r>
            <a:endParaRPr i="1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Douglas Crockford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Exercicios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Faça um algoritmo que leia os valores A, B, C e imprima na tela se a soma de A + B é menor que C. 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Faça um algoritmo para receber um número qualquer e informar na tela se é par ou ímpar. 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while, While e For</a:t>
            </a:r>
            <a:endParaRPr/>
          </a:p>
        </p:txBody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Shape 235"/>
          <p:cNvPicPr preferRelativeResize="0"/>
          <p:nvPr/>
        </p:nvPicPr>
        <p:blipFill rotWithShape="1">
          <a:blip r:embed="rId3">
            <a:alphaModFix/>
          </a:blip>
          <a:srcRect b="7655" l="0" r="10658" t="0"/>
          <a:stretch/>
        </p:blipFill>
        <p:spPr>
          <a:xfrm>
            <a:off x="905175" y="1321700"/>
            <a:ext cx="3335725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988" y="1321688"/>
            <a:ext cx="3419475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9300" y="3692588"/>
            <a:ext cx="4905375" cy="12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 e Continue</a:t>
            </a:r>
            <a:endParaRPr/>
          </a:p>
        </p:txBody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Responsáveis por controlar o fluxo de uma execução. Podendo interromper ou dar saltos.</a:t>
            </a:r>
            <a:endParaRPr/>
          </a:p>
        </p:txBody>
      </p:sp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250" y="2449475"/>
            <a:ext cx="4943475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 on</a:t>
            </a:r>
            <a:endParaRPr/>
          </a:p>
        </p:txBody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125" y="1152475"/>
            <a:ext cx="6632700" cy="373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Exercicios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Faça um algoritmo que imprima todos os números pares de 0 até 100 usando while.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Faça uma tabuada de multiplicação dos números de 1 até 9.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Agora faça dois for para fazer o seguinte: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lphaLcPeriod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 primeiro "for", mostre os números pares entre 100 e 120, inclusive eles;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lphaLcPeriod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 segundo "for", mostre os números ímpares entre 111 e 125, inclusive eles.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Funções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Shape 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838" y="1258024"/>
            <a:ext cx="5880326" cy="36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é uma função?</a:t>
            </a:r>
            <a:endParaRPr/>
          </a:p>
        </p:txBody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É um trecho de código que pode ser reaproveitado, evitando a repetição na escrita do programa. As funções pode receber parâmetros e retornar resultados.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50" y="2009775"/>
            <a:ext cx="7810500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738" y="3625888"/>
            <a:ext cx="8753475" cy="9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Funções são de primeira classe!!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250" y="1035200"/>
            <a:ext cx="5841499" cy="365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Funções são de primeira classe!!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 termo "primeira classe" significa que a função é tratada da mesma forma que qualquer tipo de valor no javascript. Ou seja, você pode ter funções 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atribuídas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 variáveis, passar funções como parâmetros, atributos de objetos e etc.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Funções anônimas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2454825" y="1152475"/>
            <a:ext cx="6377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 javascript existe mais de uma forma de declarar uma função. Por meio literal ou por meio de uma expressão.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2" name="Shape 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314713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Shape 2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2638" y="2231575"/>
            <a:ext cx="4352925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“</a:t>
            </a:r>
            <a:r>
              <a:rPr b="1" i="1" lang="en" sz="1800">
                <a:solidFill>
                  <a:srgbClr val="24292E"/>
                </a:solidFill>
                <a:highlight>
                  <a:srgbClr val="FFFFFF"/>
                </a:highlight>
              </a:rPr>
              <a:t>Apesar do JavaScript ser talvez uma das linguagens mais fáceis de se começar, suas excentricidades fazem com que o domínio sólido da linguagem seja muito menos comum do que em outras linguagens. Enquanto se precisa um conhecimento aprofundado em linguagens como C ou C++ para escrever um programa em grande escala, uma aplicação similar em JavaScript pode ser desenvolvida, e muitas vezes é, apenas arranhando parte do que a linguagem pode fazer de verdade</a:t>
            </a:r>
            <a:r>
              <a:rPr i="1" lang="en"/>
              <a:t>”</a:t>
            </a:r>
            <a:endParaRPr i="1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Kyle Simpson</a:t>
            </a: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Funções anônimas e arrow functions</a:t>
            </a:r>
            <a:endParaRPr/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204" y="1152475"/>
            <a:ext cx="6539601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 on</a:t>
            </a:r>
            <a:endParaRPr/>
          </a:p>
        </p:txBody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Shape 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125" y="1152475"/>
            <a:ext cx="6632700" cy="373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Exercicios</a:t>
            </a:r>
            <a:r>
              <a:rPr lang="en"/>
              <a:t> </a:t>
            </a:r>
            <a:endParaRPr/>
          </a:p>
        </p:txBody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oboto"/>
              <a:buAutoNum type="arabicPeriod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Declare 2 funções de formas diferentes.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oboto"/>
              <a:buAutoNum type="arabicPeriod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Faça uma função que receba três  valores X, Y e Z, verifiquem se eles podem ser os comprimentos dos lados de um triângulos e se forem escrever uma mensagem informando se é  um triângulo equilátero, isósceles ou escaleno:</a:t>
            </a:r>
            <a:b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Equilátero - todos os lados são iguais</a:t>
            </a:r>
            <a:b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Isósceles - Dois lados iguais</a:t>
            </a:r>
            <a:b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Escaleno - Todos os lados diferentes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oboto"/>
              <a:buAutoNum type="arabicPeriod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Faça uma pequena calculadora que receba 3 parâmetros (números e operação) e retorne o resultado da operação. Exemplo: calculadora(1, ‘+’, 3); deve retornar 4.</a:t>
            </a:r>
            <a:b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Exercicios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152400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highlight>
                  <a:srgbClr val="F6F8FA"/>
                </a:highlight>
                <a:latin typeface="Roboto"/>
                <a:ea typeface="Roboto"/>
                <a:cs typeface="Roboto"/>
                <a:sym typeface="Roboto"/>
              </a:rPr>
              <a:t>Crie uma função com as seguintes características:</a:t>
            </a:r>
            <a:br>
              <a:rPr lang="en">
                <a:solidFill>
                  <a:srgbClr val="000000"/>
                </a:solidFill>
                <a:highlight>
                  <a:srgbClr val="F6F8FA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000000"/>
                </a:solidFill>
                <a:highlight>
                  <a:srgbClr val="F6F8FA"/>
                </a:highlight>
                <a:latin typeface="Roboto"/>
                <a:ea typeface="Roboto"/>
                <a:cs typeface="Roboto"/>
                <a:sym typeface="Roboto"/>
              </a:rPr>
              <a:t>1. A função deve receber 3 argumentos.</a:t>
            </a:r>
            <a:br>
              <a:rPr lang="en">
                <a:solidFill>
                  <a:srgbClr val="000000"/>
                </a:solidFill>
                <a:highlight>
                  <a:srgbClr val="F6F8FA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000000"/>
                </a:solidFill>
                <a:highlight>
                  <a:srgbClr val="F6F8FA"/>
                </a:highlight>
                <a:latin typeface="Roboto"/>
                <a:ea typeface="Roboto"/>
                <a:cs typeface="Roboto"/>
                <a:sym typeface="Roboto"/>
              </a:rPr>
              <a:t>2. Se somente um argumento for passado, retorne o valor do argumento.</a:t>
            </a:r>
            <a:br>
              <a:rPr lang="en">
                <a:solidFill>
                  <a:srgbClr val="000000"/>
                </a:solidFill>
                <a:highlight>
                  <a:srgbClr val="F6F8FA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000000"/>
                </a:solidFill>
                <a:highlight>
                  <a:srgbClr val="F6F8FA"/>
                </a:highlight>
                <a:latin typeface="Roboto"/>
                <a:ea typeface="Roboto"/>
                <a:cs typeface="Roboto"/>
                <a:sym typeface="Roboto"/>
              </a:rPr>
              <a:t>3. Se dois argumentos forem passados, retorne a soma dos dois argumentos.</a:t>
            </a:r>
            <a:br>
              <a:rPr lang="en">
                <a:solidFill>
                  <a:srgbClr val="000000"/>
                </a:solidFill>
                <a:highlight>
                  <a:srgbClr val="F6F8FA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000000"/>
                </a:solidFill>
                <a:highlight>
                  <a:srgbClr val="F6F8FA"/>
                </a:highlight>
                <a:latin typeface="Roboto"/>
                <a:ea typeface="Roboto"/>
                <a:cs typeface="Roboto"/>
                <a:sym typeface="Roboto"/>
              </a:rPr>
              <a:t>4. Se todos os argumentos forem passados, retorne a soma do primeiro com o segundo, e o resultado, dividido pelo terceiro.</a:t>
            </a:r>
            <a:br>
              <a:rPr lang="en">
                <a:solidFill>
                  <a:srgbClr val="000000"/>
                </a:solidFill>
                <a:highlight>
                  <a:srgbClr val="F6F8FA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000000"/>
                </a:solidFill>
                <a:highlight>
                  <a:srgbClr val="F6F8FA"/>
                </a:highlight>
                <a:latin typeface="Roboto"/>
                <a:ea typeface="Roboto"/>
                <a:cs typeface="Roboto"/>
                <a:sym typeface="Roboto"/>
              </a:rPr>
              <a:t>5. Se nenhum argumento for passado, retorne o valor booleano `false`.</a:t>
            </a:r>
            <a:br>
              <a:rPr lang="en">
                <a:solidFill>
                  <a:srgbClr val="000000"/>
                </a:solidFill>
                <a:highlight>
                  <a:srgbClr val="F6F8FA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000000"/>
                </a:solidFill>
                <a:highlight>
                  <a:srgbClr val="F6F8FA"/>
                </a:highlight>
                <a:latin typeface="Roboto"/>
                <a:ea typeface="Roboto"/>
                <a:cs typeface="Roboto"/>
                <a:sym typeface="Roboto"/>
              </a:rPr>
              <a:t>6. E ainda, se nenhuma das condições acima forem atendidas, retorne `null`.</a:t>
            </a:r>
            <a:endParaRPr>
              <a:solidFill>
                <a:srgbClr val="000000"/>
              </a:solidFill>
              <a:highlight>
                <a:srgbClr val="F6F8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Exercicios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Crie uma função chamada convertToHex, com as seguintes características: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- A função recebe uma cor por parâmetro, do tipo string. Exemplo: "red";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- Escolha 5 cores que serão convertidas do nome da cor para o seu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equivalente hexadecimal (pode ser qualquer tom);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- Usando a estrutura switch, verifique se a cor passada por parâmetro é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algum hexa escolhido. Se for, retorne a frase: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"O hexadecimal para a cor [COR] é [HEXADECIMAL].";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- Se a cor passada por parâmetro não estiver entre as selecionadas, mostre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a frase: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"Não temos o equivalente hexadecimal para [COR]."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6F8FA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Referências</a:t>
            </a:r>
            <a:endParaRPr/>
          </a:p>
        </p:txBody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https://developer.mozilla.org/pt-BR/docs/Web/JavaScript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https://github.com/cezaraugusto/You-Dont-Know-JS/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https://www.youtube.com/user/rodrigobranas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https://github.com/da2k/curso-javascript-ninja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850" y="1219600"/>
            <a:ext cx="5288324" cy="294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1995</a:t>
            </a:r>
            <a:endParaRPr/>
          </a:p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 </a:t>
            </a:r>
            <a:r>
              <a:rPr b="1" lang="en"/>
              <a:t>Netscape </a:t>
            </a:r>
            <a:r>
              <a:rPr lang="en"/>
              <a:t>contrata </a:t>
            </a:r>
            <a:r>
              <a:rPr b="1" lang="en"/>
              <a:t>Brendan Eich</a:t>
            </a:r>
            <a:r>
              <a:rPr lang="en"/>
              <a:t> para desenvolver uma linguagem para seu navegador, conhecida como </a:t>
            </a:r>
            <a:r>
              <a:rPr b="1" lang="en"/>
              <a:t>Mocha</a:t>
            </a:r>
            <a:r>
              <a:rPr lang="en"/>
              <a:t>. Logo antes do lançamento o mocha foi rebatizado para </a:t>
            </a:r>
            <a:r>
              <a:rPr b="1" lang="en"/>
              <a:t>LiveScript</a:t>
            </a:r>
            <a:r>
              <a:rPr lang="en"/>
              <a:t>.</a:t>
            </a:r>
            <a:endParaRPr/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275" y="876975"/>
            <a:ext cx="3897699" cy="389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1995</a:t>
            </a:r>
            <a:endParaRPr/>
          </a:p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Sun lança o </a:t>
            </a:r>
            <a:r>
              <a:rPr b="1" lang="en"/>
              <a:t>Java </a:t>
            </a:r>
            <a:r>
              <a:rPr lang="en"/>
              <a:t>e foi um sucesso.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Logo a Netscape a Sun fizeram um acordo com o objetivo de desbancar a microsoft e mudaram o nome da linguagem para Javascript.Foi uma jogada de marketing para aproveitar a popularidade do java.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PS: Java e Javascript são C like.</a:t>
            </a:r>
            <a:endParaRPr b="1"/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9100" y="1156797"/>
            <a:ext cx="3629250" cy="18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5625" y="2931547"/>
            <a:ext cx="1867278" cy="1867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1997</a:t>
            </a:r>
            <a:endParaRPr/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netscape entra em contato com a ecma para padronizar o javascript e então lança sua versão padronizada chamada de ecmascript.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PS: Atualmente estamos na versão ES2018</a:t>
            </a:r>
            <a:endParaRPr b="1"/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2175" y="2178200"/>
            <a:ext cx="3552825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ligação entre Java e Javascript são como casa e casaco.</a:t>
            </a:r>
            <a:endParaRPr/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450" y="1629388"/>
            <a:ext cx="3962400" cy="305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325" y="1740575"/>
            <a:ext cx="3154650" cy="283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Lugares onde o Javascript pode ser encontrado</a:t>
            </a:r>
            <a:endParaRPr/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300" y="1387150"/>
            <a:ext cx="1880050" cy="131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1700" y="1125000"/>
            <a:ext cx="2513800" cy="14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9350" y="1203600"/>
            <a:ext cx="2432250" cy="136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200" y="2884400"/>
            <a:ext cx="1764151" cy="15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38900" y="2698800"/>
            <a:ext cx="1981250" cy="174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15300" y="2757625"/>
            <a:ext cx="2187101" cy="169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